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57" r:id="rId3"/>
    <p:sldId id="277" r:id="rId4"/>
    <p:sldId id="281" r:id="rId5"/>
    <p:sldId id="301" r:id="rId6"/>
    <p:sldId id="282" r:id="rId7"/>
    <p:sldId id="285" r:id="rId8"/>
    <p:sldId id="289" r:id="rId9"/>
    <p:sldId id="286" r:id="rId10"/>
    <p:sldId id="304" r:id="rId11"/>
    <p:sldId id="302" r:id="rId12"/>
    <p:sldId id="287" r:id="rId13"/>
    <p:sldId id="294" r:id="rId14"/>
    <p:sldId id="288" r:id="rId15"/>
    <p:sldId id="306" r:id="rId16"/>
    <p:sldId id="284" r:id="rId17"/>
    <p:sldId id="296" r:id="rId18"/>
    <p:sldId id="308" r:id="rId19"/>
    <p:sldId id="298" r:id="rId20"/>
    <p:sldId id="280" r:id="rId21"/>
    <p:sldId id="279" r:id="rId22"/>
    <p:sldId id="290" r:id="rId23"/>
    <p:sldId id="299" r:id="rId24"/>
    <p:sldId id="293" r:id="rId25"/>
    <p:sldId id="262" r:id="rId26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5"/>
      <c:rotY val="20"/>
      <c:depthPercent val="15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9050">
          <a:solidFill>
            <a:schemeClr val="tx1"/>
          </a:solidFill>
        </a:ln>
        <a:effectLst/>
      </c:spPr>
    </c:sideWall>
    <c:backWall>
      <c:thickness val="0"/>
      <c:spPr>
        <a:noFill/>
        <a:ln w="19050">
          <a:solidFill>
            <a:schemeClr val="tx1"/>
          </a:solidFill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6.1710538089448243E-2"/>
          <c:w val="0.81120748089027794"/>
          <c:h val="0.82349301092530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GENEL ORTAÖĞRETİM (Resmi)</c:v>
                </c:pt>
              </c:strCache>
            </c:strRef>
          </c:tx>
          <c:spPr>
            <a:solidFill>
              <a:srgbClr val="FFC000"/>
            </a:solidFill>
            <a:ln w="1697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365868227908473E-2"/>
                  <c:y val="-3.08746919611528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922301365819743E-3"/>
                  <c:y val="-2.922546989006746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11461907729092E-3"/>
                  <c:y val="-2.366091715047167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123958143940926E-3"/>
                  <c:y val="-3.117857631948479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06199583532787E-2"/>
                  <c:y val="-3.774747236076439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32561492206233E-2"/>
                  <c:y val="-2.95107566136552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9124117729727607E-3"/>
                  <c:y val="-3.636979988207076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7312367900327E-2"/>
                  <c:y val="-2.676399026763993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solidFill>
                <a:schemeClr val="bg1"/>
              </a:solidFill>
              <a:ln w="4241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Sheet1!$B$2:$F$2</c:f>
              <c:numCache>
                <c:formatCode>0.00%</c:formatCode>
                <c:ptCount val="5"/>
                <c:pt idx="0">
                  <c:v>0.54100000000000004</c:v>
                </c:pt>
                <c:pt idx="1">
                  <c:v>0.50719999999999998</c:v>
                </c:pt>
                <c:pt idx="2">
                  <c:v>0.44700000000000006</c:v>
                </c:pt>
                <c:pt idx="3">
                  <c:v>0.4134000000000001</c:v>
                </c:pt>
                <c:pt idx="4">
                  <c:v>0.39470000000000005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MESLEKİ TEKNİK ORTAÖĞRETİM (Resmi)</c:v>
                </c:pt>
              </c:strCache>
            </c:strRef>
          </c:tx>
          <c:spPr>
            <a:solidFill>
              <a:srgbClr val="0070C0"/>
            </a:solidFill>
            <a:ln w="1697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3831157305087767E-3"/>
                  <c:y val="-3.512993864412532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23431127554383E-2"/>
                  <c:y val="-2.937175330780325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78689220912625E-2"/>
                  <c:y val="-2.03022662954132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90108433273509E-2"/>
                  <c:y val="-3.72951900882625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30423830319129E-2"/>
                  <c:y val="-3.072629404698295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70739227364692E-2"/>
                  <c:y val="-3.402473818915380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817962373954848E-2"/>
                  <c:y val="-1.51083395597448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017444209600571E-2"/>
                  <c:y val="-4.866180048661800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solidFill>
                <a:schemeClr val="bg1"/>
              </a:solidFill>
              <a:ln w="4241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Sheet1!$B$3:$F$3</c:f>
              <c:numCache>
                <c:formatCode>0.00%</c:formatCode>
                <c:ptCount val="5"/>
                <c:pt idx="0">
                  <c:v>0.41750000000000004</c:v>
                </c:pt>
                <c:pt idx="1">
                  <c:v>0.42990000000000006</c:v>
                </c:pt>
                <c:pt idx="2">
                  <c:v>0.4582</c:v>
                </c:pt>
                <c:pt idx="3">
                  <c:v>0.46200000000000002</c:v>
                </c:pt>
                <c:pt idx="4">
                  <c:v>0.49430000000000007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DİN ÖĞRETİMİ (Resmi)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128978255204752E-2"/>
                  <c:y val="-1.11411131638831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62707504731609E-2"/>
                  <c:y val="-2.005400369498966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061519756151103E-2"/>
                  <c:y val="-1.559755842943640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94061257097405E-2"/>
                  <c:y val="-2.451044896054291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aseline="0"/>
                </a:pPr>
                <a:endParaRPr lang="tr-T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Sheet1!$B$4:$F$4</c:f>
              <c:numCache>
                <c:formatCode>0.00%</c:formatCode>
                <c:ptCount val="5"/>
                <c:pt idx="0">
                  <c:v>4.1500000000000002E-2</c:v>
                </c:pt>
                <c:pt idx="1">
                  <c:v>6.2900000000000011E-2</c:v>
                </c:pt>
                <c:pt idx="2">
                  <c:v>9.4800000000000037E-2</c:v>
                </c:pt>
                <c:pt idx="3">
                  <c:v>0.12460000000000002</c:v>
                </c:pt>
                <c:pt idx="4">
                  <c:v>0.11110000000000002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10"/>
        <c:shape val="cylinder"/>
        <c:axId val="38514688"/>
        <c:axId val="38516224"/>
        <c:axId val="0"/>
      </c:bar3DChart>
      <c:catAx>
        <c:axId val="385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42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tr-TR"/>
          </a:p>
        </c:txPr>
        <c:crossAx val="38516224"/>
        <c:crosses val="autoZero"/>
        <c:auto val="1"/>
        <c:lblAlgn val="ctr"/>
        <c:lblOffset val="100"/>
        <c:noMultiLvlLbl val="0"/>
      </c:catAx>
      <c:valAx>
        <c:axId val="385162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38514688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2720182778153597"/>
          <c:y val="0.43222045017115207"/>
          <c:w val="0.26031801449853131"/>
          <c:h val="0.21433203324437991"/>
        </c:manualLayout>
      </c:layout>
      <c:overlay val="0"/>
      <c:spPr>
        <a:noFill/>
        <a:ln w="4241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kern="1000" baseline="0">
          <a:solidFill>
            <a:schemeClr val="tx1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A756-105F-464A-AC8F-E261891F9AF7}" type="datetimeFigureOut">
              <a:rPr lang="tr-TR" smtClean="0"/>
              <a:pPr/>
              <a:t>22.03.2016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86C8E-C9AD-444D-A992-52D85EC848E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67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0493F9-4B7E-4110-AD60-18BB4E66D7FC}" type="slidenum">
              <a:rPr lang="tr-TR" altLang="tr-TR" sz="1200"/>
              <a:pPr algn="r"/>
              <a:t>5</a:t>
            </a:fld>
            <a:endParaRPr lang="tr-TR" altLang="tr-TR" sz="1200"/>
          </a:p>
        </p:txBody>
      </p:sp>
      <p:sp>
        <p:nvSpPr>
          <p:cNvPr id="11161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41316" name="3 Slayt Numarası Yer Tutucusu"/>
          <p:cNvSpPr txBox="1">
            <a:spLocks noGrp="1"/>
          </p:cNvSpPr>
          <p:nvPr/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0031EAF-B2D6-4904-ACC2-29EAE2779B0D}" type="slidenum">
              <a:rPr lang="tr-TR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tr-T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40EC-8D2B-43D1-9043-9A1BCDC28694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0AE4-3A46-42EB-B331-7DC50C0FC17A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EBA5-49A0-4E85-A609-F5B4EE9A54F1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CAA0-B916-4F73-9482-F6586FAA4349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248E-188D-4879-8D05-065F29DDD73D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A3BD-38BB-4EBA-8C60-03B96FD845E6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0CEB-ABA4-404B-825A-B2C2C12B7485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C86-C72F-4DC9-99A3-F5031E51DC25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810-5AC6-4633-8EC1-251BDB3461EA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9737-E324-415C-B42A-B5BE131E619A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0908-C755-4FAA-AABF-A4D2A5A9B188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D773A2-7211-4A9A-8348-FA9D5051D083}" type="datetime1">
              <a:rPr lang="tr-TR" smtClean="0"/>
              <a:pPr/>
              <a:t>22.03.2016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00870A-3A56-44AF-88D2-264CDECF88CC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tyelmadag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tyelmadag@gmail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etefankara.meb.gov.tr/Mesbil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0" y="6381328"/>
            <a:ext cx="9144000" cy="4766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ELMADAĞ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İLÇE MİLLİ EĞİTİM MÜDÜRLÜĞÜ </a:t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2015-2016 EĞİTİM –ÖĞRETİM YILI</a:t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MESLEKİ VE TEKNİK EĞİTİMİ</a:t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TANITIM VE YÖNELTME KOMİSYONU</a:t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BİLGİLENDİRME TOPLANTISI</a:t>
            </a:r>
            <a:r>
              <a:rPr lang="tr-TR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>
                <a:solidFill>
                  <a:schemeClr val="tx1"/>
                </a:solidFill>
                <a:latin typeface="Calibri" pitchFamily="34" charset="0"/>
              </a:rPr>
            </a:br>
            <a:endParaRPr lang="tr-TR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VELİLERE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TANITMA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YÖNLERDİRME ETKİNLİKLERİ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3224" y="1949239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Mesleki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teknik eğitime yönelik ;  tanıtıcı materyaller(broşür, afiş, tanıtım filmleri, CD vb. dağıtılması. SMS gönderilmesi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LEYMA~1\AppData\Local\Temp\Rar$DI00.681\AFİŞ SON BAS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43411"/>
            <a:ext cx="5890909" cy="40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070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VELİLERE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TANITMA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YÖNLERDİRME ETKİNLİKLERİ</a:t>
            </a:r>
            <a:endParaRPr lang="tr-T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tr-T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Ortaokul 7. ve 8.sınıf velilerine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«ankaramesbil» </a:t>
            </a:r>
            <a:r>
              <a:rPr lang="tr-TR" sz="28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portalı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tanıtılacaktır.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Liselerde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9.sınıf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velilerine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Alan seçimi için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tavsiye formu»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teknik liselere geçiş hakkında bilgilendirme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seminerleri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düzenlenecektir.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 Liseleri 10. Sınıf velilerine yönelik,  Dal seçimi için «Dala Yöneltme Tavsiye Formu» </a:t>
            </a:r>
            <a:r>
              <a:rPr lang="tr-TR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hakkında bilgilendirme </a:t>
            </a: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seminerleri düzenlenecektir. </a:t>
            </a:r>
            <a:endParaRPr lang="tr-TR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020308"/>
            <a:ext cx="8424936" cy="8245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ANKETLER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 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Liselerde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ortak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8. sınıf ve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.sınıf öğrencilerinin bilgilendirilmelerine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yönelik; </a:t>
            </a:r>
            <a:endParaRPr lang="tr-TR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 seçimi ve alana yöneltme için anketlerin yer aldığı</a:t>
            </a:r>
          </a:p>
          <a:p>
            <a:pPr marL="0" indent="0">
              <a:buNone/>
            </a:pPr>
            <a:r>
              <a:rPr lang="tr-TR" sz="22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http:kariyerrehberliği.net/tr/?pg=maybe </a:t>
            </a:r>
          </a:p>
          <a:p>
            <a:pPr marL="0" indent="0">
              <a:buNone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adresine girilerek anketlerin yapılması </a:t>
            </a:r>
          </a:p>
          <a:p>
            <a:pPr marL="0" indent="0">
              <a:buNone/>
            </a:pP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Maybe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(Meslek Alanlarına Yönelimi Belirleme  Envanteri)</a:t>
            </a:r>
            <a:endParaRPr lang="tr-TR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8.Sınıf ve 9. sınıf öğrencilerine uygulanan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anket sonuçlarının </a:t>
            </a:r>
            <a:r>
              <a:rPr lang="tr-TR" sz="2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tr-TR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olarak kaydedilmesi ve velilerle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paylaşılması,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1100" dirty="0">
              <a:latin typeface="Calibri"/>
            </a:endParaRPr>
          </a:p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PDF olarak kaydedilen anket sonuçları (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mtyelmadag@gmail.com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adresine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Nisan ayının sonuna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kadar gönderilecektir.</a:t>
            </a:r>
          </a:p>
          <a:p>
            <a:pPr marL="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 veriler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ilçe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komisyonumuzca yılsonu raporunda ayrıca bir tablo şeklinde birleştirilecektir.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503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500" b="1" dirty="0" smtClean="0">
                <a:latin typeface="Arial" pitchFamily="34" charset="0"/>
                <a:cs typeface="Arial" pitchFamily="34" charset="0"/>
              </a:rPr>
              <a:t>ANKETLER          YÖNSİS(Yönlendirme takip sistemi)</a:t>
            </a:r>
            <a:endParaRPr lang="tr-TR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2365555" y="1412000"/>
            <a:ext cx="620413" cy="484632"/>
          </a:xfrm>
          <a:prstGeom prst="rightArrow">
            <a:avLst>
              <a:gd name="adj1" fmla="val 50000"/>
              <a:gd name="adj2" fmla="val 46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43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6760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ÖĞRENCİLERE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TANITMA VE YÖNLERDİRME ETKİNLİKLERİ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1100" dirty="0"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Ortaokul 8. sınıf ve liselerde ortak 9. sınıf öğrencilerinin bilinçlendirilmesine yönelik; </a:t>
            </a:r>
            <a:r>
              <a:rPr lang="tr-T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«Anadolu Teknik/ Anadolu Meslek Programlarında alanlara/dallara Geçiş, Tercih ve Yerleştirme E-Kılavuzu»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doğrultusunda, alan/meslek seçimi, meslekî ve teknik eğitim sistemi, öğretim yapılan dallar, ortaöğretim kurumları arasında geçiş gibi konularda </a:t>
            </a:r>
            <a:r>
              <a:rPr lang="tr-TR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bilgilendirme </a:t>
            </a: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seminerleri 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düzenlenecektir. 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7178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7584"/>
            <a:ext cx="396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17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7584"/>
            <a:ext cx="396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1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6760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ÖĞRENCİLERE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TANITMA VE YÖNLERDİRME ETKİNLİKLERİ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. Sınıf öğrencilerine yönelik meslek seçimi, alana yöneltme tavsiye formu ve teknik liseye geçiş hakkında bilgilendirme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çalışmaları yapılacaktır.</a:t>
            </a:r>
          </a:p>
          <a:p>
            <a:pPr marL="0" indent="0"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Ortaokul 7. ve 8. sınıf öğrencilerine yönelik, eğitim kurumları ve programlar (Mesleki ve Genel Lise programları, Teknik Lise programları, Anadolu Lisesi türü programlar) ve alan/dallar hakkında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bilgilendirme-danışma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etkinlikleri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yapılacaktır.</a:t>
            </a:r>
          </a:p>
          <a:p>
            <a:pPr marL="0" indent="0"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   (Ankara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mesbil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metefankara.meb.gov.tr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portalından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yararlanılabilir)</a:t>
            </a:r>
          </a:p>
          <a:p>
            <a:endParaRPr lang="tr-TR" dirty="0">
              <a:latin typeface="Calibri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0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980728"/>
            <a:ext cx="9036496" cy="8549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ÖĞRENCİLERE</a:t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TANITMA VE YÖNLERDİRME ETKİNLİKLERİ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Sınıf öğrencilerine yönelik, Dal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seçimi ve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 Tercih ve Ön Kayıt Formu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hakkında bilgilendirme ve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danışmanlık yapılacaktır</a:t>
            </a:r>
          </a:p>
          <a:p>
            <a:pPr>
              <a:buFont typeface="Wingdings" pitchFamily="2" charset="2"/>
              <a:buChar char="Ø"/>
            </a:pPr>
            <a:endParaRPr lang="tr-TR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Öğrencilere yönelik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,Meslek Seçimi, Mesleki ve Teknik Eğitim Sistemi, Alan/Dallar, Kurumlar Arası Geçişler, ilçede öğretimi yapılan Alan/Dallar hakkında broşür, afiş, tanıtım filmleri ve SMS gönderimi gibi tanıtım materyallerinin dağıtılacaktır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 Tanıtma Kulüplerinin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kurulması ve etkin hale getirilecektir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Mesleki ve Teknik Anadolu Liselerinden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mezun olacak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12.sınıf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öğrencilerinin, </a:t>
            </a:r>
            <a:r>
              <a:rPr lang="tr-TR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E-Mezun Sistemi’ne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mutlaka üye girişleri yapılacak ve koordinatör müdür yardımcıları, alan şefleri ve koordinatör öğretmeler aracılığı ile mezun olduktan sonra 3 yıl boyunca takip edilerek, E-Mezun Sistemi’nde bilgileri güncellenecektir. </a:t>
            </a:r>
          </a:p>
          <a:p>
            <a:endParaRPr lang="tr-TR" sz="2000" dirty="0">
              <a:latin typeface="Calibri"/>
            </a:endParaRPr>
          </a:p>
          <a:p>
            <a:endParaRPr lang="tr-TR" sz="2000" dirty="0">
              <a:latin typeface="Calibri"/>
            </a:endParaRPr>
          </a:p>
          <a:p>
            <a:pPr>
              <a:buFont typeface="Wingdings" pitchFamily="2" charset="2"/>
              <a:buChar char="Ø"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31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503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KURUM ZİYARETLERİ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FE8637"/>
              </a:buClr>
              <a:buFont typeface="+mj-lt"/>
              <a:buAutoNum type="alphaUcPeriod"/>
            </a:pPr>
            <a:r>
              <a:rPr lang="tr-T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Ortaokul 7. ve 8. sınıflar için meslek liselerine yönelik kurum ziyaretlerinin 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yapılması(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öğrencilerinin 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atölye,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laboratuvar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eğitim ortamlarını görmeleri sağlanmalıdır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.)</a:t>
            </a:r>
            <a:r>
              <a:rPr lang="tr-T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Mayıs ayı 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içerisinde</a:t>
            </a:r>
          </a:p>
          <a:p>
            <a:pPr marL="0" lvl="0" indent="0">
              <a:buClr>
                <a:srgbClr val="FE8637"/>
              </a:buClr>
              <a:buNone/>
            </a:pPr>
            <a:endParaRPr lang="tr-T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7186" descr="F:\okulların tanıtım günleri\metem\elektrik\IMG_16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464496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51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6503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KURUM ZİYARETLERİ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FE8637"/>
              </a:buClr>
              <a:buFont typeface="+mj-lt"/>
              <a:buAutoNum type="alphaUcPeriod" startAt="2"/>
            </a:pPr>
            <a:endParaRPr lang="tr-T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FE8637"/>
              </a:buClr>
              <a:buFont typeface="+mj-lt"/>
              <a:buAutoNum type="alphaUcPeriod" startAt="2"/>
            </a:pPr>
            <a:r>
              <a:rPr lang="tr-T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Lise 9. ve 10. sınıf öğrencileri için STK, Meslek Odaları ve sektör tanıtım 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gezileri düzenlenmesi</a:t>
            </a:r>
          </a:p>
          <a:p>
            <a:pPr marL="0" lvl="0" indent="0">
              <a:buClr>
                <a:srgbClr val="FE8637"/>
              </a:buClr>
              <a:buNone/>
            </a:pPr>
            <a:endParaRPr lang="tr-T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FE8637"/>
              </a:buClr>
              <a:buFont typeface="+mj-lt"/>
              <a:buAutoNum type="alphaUcPeriod" startAt="2"/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TOBB Fuarlarının gezilmesi</a:t>
            </a:r>
          </a:p>
          <a:p>
            <a:pPr marL="0" lvl="0" indent="0">
              <a:buClr>
                <a:srgbClr val="FE8637"/>
              </a:buClr>
              <a:buNone/>
            </a:pPr>
            <a:endParaRPr lang="tr-T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FE8637"/>
              </a:buClr>
              <a:buFont typeface="+mj-lt"/>
              <a:buAutoNum type="alphaUcPeriod" startAt="2"/>
            </a:pPr>
            <a:r>
              <a:rPr lang="tr-T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Meslek Liseleri Tanıtım ve Yönlendirme Ekiplerinin </a:t>
            </a: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aşağıda planlanan </a:t>
            </a:r>
            <a:r>
              <a:rPr lang="tr-T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tarihlerde ilçede bulunan ortaokulları ziyareti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07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alibri" pitchFamily="34" charset="0"/>
              </a:rPr>
              <a:t>2015 </a:t>
            </a:r>
            <a:r>
              <a:rPr lang="tr-TR" sz="2800" b="1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tr-TR" sz="2800" b="1" dirty="0" smtClean="0">
                <a:solidFill>
                  <a:schemeClr val="tx1"/>
                </a:solidFill>
                <a:latin typeface="Calibri" pitchFamily="34" charset="0"/>
              </a:rPr>
              <a:t>2016 </a:t>
            </a:r>
            <a:r>
              <a:rPr lang="tr-TR" sz="2800" b="1" dirty="0">
                <a:solidFill>
                  <a:schemeClr val="tx1"/>
                </a:solidFill>
                <a:latin typeface="Calibri" pitchFamily="34" charset="0"/>
              </a:rPr>
              <a:t>ÖĞRETİM YILI MESLEKİ TANITIM ve  YÖNELTME  FAALİYETLERİ TAKVİMİ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241210"/>
              </p:ext>
            </p:extLst>
          </p:nvPr>
        </p:nvGraphicFramePr>
        <p:xfrm>
          <a:off x="1043609" y="1988840"/>
          <a:ext cx="6881191" cy="339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121"/>
                <a:gridCol w="3815551"/>
                <a:gridCol w="1294519"/>
              </a:tblGrid>
              <a:tr h="679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TANITIM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TARİHLERİ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TANITIM YAPACAK OKULLAR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KATILIMCI PROFİLİ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9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Nisan 2016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ŞEHİT SERTAÇ UZUN MESLEKİ VE TEKNİK </a:t>
                      </a:r>
                      <a:endParaRPr lang="tr-TR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</a:rPr>
                        <a:t>ANADOLU  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Elmadağ ilçemize bağlı tüm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8. ve 9. Sınıf öğrencileri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9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Nisan 2016</a:t>
                      </a:r>
                      <a:endParaRPr lang="tr-T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HASANOĞLAN FATİH MESLEKİ VE TEKNİK ANADOLU  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9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Nisan 2016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ELMADAĞ MESLEKİ VE TEKNİK </a:t>
                      </a:r>
                      <a:endParaRPr lang="tr-TR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</a:rPr>
                        <a:t>ANADOLU  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9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Nisan 2016</a:t>
                      </a:r>
                      <a:endParaRPr lang="tr-T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HASANOĞLAN MESLEKİ VE TEKNİK </a:t>
                      </a:r>
                      <a:endParaRPr lang="tr-TR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</a:rPr>
                        <a:t>ANADOLU  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6779096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4350" lvl="0" indent="-514350">
              <a:spcBef>
                <a:spcPts val="600"/>
              </a:spcBef>
            </a:pPr>
            <a:r>
              <a:rPr lang="tr-TR" sz="2800" cap="none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           </a:t>
            </a:r>
            <a:br>
              <a:rPr lang="tr-TR" sz="2800" cap="none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800" cap="none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800" cap="none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TOPLANTININ AMACI</a:t>
            </a:r>
            <a:endParaRPr lang="tr-T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endParaRPr lang="tr-TR" sz="4400" kern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r>
              <a:rPr lang="tr-TR" sz="4500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2015-2016 </a:t>
            </a:r>
            <a:r>
              <a:rPr lang="tr-TR" sz="4500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Eğitim-Öğretim yılı, Ankara İl Milli Eğitim Müdürlüğü’nün Mesleki </a:t>
            </a:r>
            <a:r>
              <a:rPr lang="tr-TR" sz="4500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Teknik Eğitimi </a:t>
            </a:r>
            <a:r>
              <a:rPr lang="tr-TR" sz="4500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Tanıtım ve Yöneltme çalışmalarıyla ilgili yapılan  toplantıda  anlatılanları aktarmak; </a:t>
            </a:r>
            <a:r>
              <a:rPr lang="tr-TR" sz="45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ilçelerden  ve okullardan beklentileri ifade etmek</a:t>
            </a:r>
            <a:r>
              <a:rPr lang="tr-TR" sz="45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endParaRPr lang="tr-TR" sz="4500" kern="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r>
              <a:rPr lang="tr-TR" sz="45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Okullarda yürütülen Mesleki </a:t>
            </a:r>
            <a:r>
              <a:rPr lang="tr-TR" sz="45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ve Teknik </a:t>
            </a:r>
            <a:r>
              <a:rPr lang="tr-TR" sz="45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Eğitim Tanıtım ve Yöneltme çalışmalarını gözden geçirmek, yapılan değişikliklerle ilgili bilgi </a:t>
            </a:r>
            <a:r>
              <a:rPr lang="tr-TR" sz="45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vermektir.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endParaRPr lang="tr-TR" sz="4500" kern="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r>
              <a:rPr lang="tr-TR" sz="45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Öğrencilerin doğru yönlendirilebilmesi için  ilgi, yetenek, istek ve ihtiyaca yönelik  çalışmaların, ilçemiz ve okullarımızda eşgüdüm halinde yürütülmesini sağlamak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endParaRPr lang="tr-TR" sz="4500" kern="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Ø"/>
            </a:pPr>
            <a:r>
              <a:rPr lang="tr-TR" sz="45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Mesleki </a:t>
            </a:r>
            <a:r>
              <a:rPr lang="tr-TR" sz="45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ve Teknik Eğitimi  tanıtma  etkinliklerinin daha  planlı, bilinçli, etkili ve verimli hale getirilmesini   sağlamaktır.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v"/>
            </a:pPr>
            <a:endParaRPr lang="tr-TR" kern="0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v"/>
            </a:pPr>
            <a:endParaRPr lang="tr-TR" kern="0" dirty="0">
              <a:solidFill>
                <a:srgbClr val="003366"/>
              </a:solidFill>
              <a:latin typeface="Arial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lang="tr-TR" kern="0" dirty="0">
              <a:solidFill>
                <a:srgbClr val="0033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</a:pPr>
            <a:endParaRPr lang="tr-TR" kern="0" dirty="0">
              <a:solidFill>
                <a:srgbClr val="003366"/>
              </a:solidFill>
              <a:latin typeface="Arial"/>
              <a:cs typeface="Arial"/>
            </a:endParaRPr>
          </a:p>
          <a:p>
            <a:pPr>
              <a:buFont typeface="Wingdings" pitchFamily="2" charset="2"/>
              <a:buChar char="v"/>
            </a:pPr>
            <a:endParaRPr lang="tr-TR" sz="32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1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109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FUAR,PROJE VE SERGİLER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9-10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MAYIS 2016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tarihlerinde  ilçemizde bulunan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tüm alanların tanıtımı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fuar formatında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yapılacaktır. </a:t>
            </a:r>
          </a:p>
          <a:p>
            <a:pPr marL="0" lvl="0" indent="0">
              <a:buClr>
                <a:srgbClr val="FE8637"/>
              </a:buClr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İstihdamı yüksek olan veya az tanınan alanların tanıtımına daha çok önem verilecektir. </a:t>
            </a:r>
          </a:p>
          <a:p>
            <a:pPr marL="0" lvl="0" indent="0">
              <a:buClr>
                <a:srgbClr val="FE8637"/>
              </a:buClr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yakın organize sanayi  bölge başkanlıkları, esnaf odaları vb. kurum ve kuruluşlarla işbirliği yapılacaktır.</a:t>
            </a:r>
          </a:p>
          <a:p>
            <a:pPr marL="0" lvl="0" indent="0">
              <a:buClr>
                <a:srgbClr val="FE8637"/>
              </a:buClr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E8637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Alan tanıtımı, Fuar, Proje, Beceri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Yarışmaları ve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Sergilerinin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öğrencilere gezdirilmesi sağlanacak.</a:t>
            </a:r>
          </a:p>
          <a:p>
            <a:pPr marL="0" indent="0">
              <a:buClr>
                <a:srgbClr val="FE8637"/>
              </a:buClr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E8637"/>
              </a:buCl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Türkiye Odalar ve Borsalar Birliği (TOBB) ve Ankara Ticaret Odası(ATO) fuar programı dikkatle takip edilerek öğrencilerin katılımı sağlanacaktır.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v"/>
            </a:pPr>
            <a:endParaRPr lang="tr-TR" b="1" dirty="0">
              <a:solidFill>
                <a:prstClr val="black"/>
              </a:solidFill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7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560840" cy="1008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SEMİNER,PANEL,KONFERANS vb. ETKİNLİKLER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sz="11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Yerel Yönetimler, İŞKUR, STK, üniversiteler gibi kurum ve kuruluşların düzenlediği mesleki ve teknik eğitimi tanıtıcı etkinliklere </a:t>
            </a:r>
            <a:r>
              <a:rPr lang="tr-TR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öğrencilerin ve öğretmenlerin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katılımı sağlanacaktır.</a:t>
            </a:r>
          </a:p>
          <a:p>
            <a:pPr>
              <a:buFont typeface="Wingdings" pitchFamily="2" charset="2"/>
              <a:buChar char="Ø"/>
            </a:pPr>
            <a:endParaRPr lang="tr-TR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Mesleklerin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tanıtımı için ilgili alan öğretmenleri 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tr-TR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sektör, meslek odaları ve sivil toplum kuruluşları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ile işbirliği yaparak  alan uzmanlarının katılacağı, seminer ve konferanslar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düzenlenecektir.</a:t>
            </a:r>
          </a:p>
          <a:p>
            <a:pPr>
              <a:buFont typeface="Wingdings" pitchFamily="2" charset="2"/>
              <a:buChar char="Ø"/>
            </a:pPr>
            <a:endParaRPr lang="tr-TR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İŞKUR  meslek  danışmanlarının mesleki bilgilendirme   çalışmaları  için  okul rehber öğretmenleri  ile karşılıklı  iş  birliği içerisinde olmaları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sağlanacaktır.</a:t>
            </a:r>
          </a:p>
          <a:p>
            <a:pPr>
              <a:buFont typeface="Wingdings" pitchFamily="2" charset="2"/>
              <a:buChar char="Ø"/>
            </a:pPr>
            <a:endParaRPr lang="tr-TR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İlçe komisyonları ve okul komisyonları mutlaka </a:t>
            </a:r>
            <a:r>
              <a:rPr lang="tr-T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kariyer günleri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düzenleyeceklerdir.</a:t>
            </a:r>
          </a:p>
          <a:p>
            <a:endParaRPr lang="tr-TR" b="1" dirty="0">
              <a:latin typeface="Calibri" pitchFamily="34" charset="0"/>
            </a:endParaRPr>
          </a:p>
          <a:p>
            <a:endParaRPr lang="tr-TR" b="1" dirty="0" smtClean="0">
              <a:latin typeface="Calibri" pitchFamily="34" charset="0"/>
            </a:endParaRPr>
          </a:p>
          <a:p>
            <a:endParaRPr lang="tr-TR" b="1" dirty="0">
              <a:latin typeface="Calibri" pitchFamily="34" charset="0"/>
            </a:endParaRPr>
          </a:p>
          <a:p>
            <a:endParaRPr lang="tr-TR" dirty="0">
              <a:latin typeface="Calibri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5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             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TANITIM FAALİYETLERİ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Yerel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basın, görsel medya kuruluşları ve belediyeler ile işbirliği yapılarak mesleki ve teknik eğitimle ilgili meslekleri tanıtıcı programlara  ve eğitim dergilerinde mesleki eğitimle ilgili haberlere yer vermeleri sağlanacak.</a:t>
            </a:r>
            <a:endParaRPr lang="tr-TR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İlçe ve Okul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web sayfalarında mesleki ve teknik eğitim ile ilgili bilgi ve dokümanlara yer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verilecek.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Mesleki eğitim ile ilgili haber, makale, projelerin web sayfalarında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yayınlanması sağlanacak.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Mesleki eğitimle ilgili sitelere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linkler verilecektir.</a:t>
            </a:r>
          </a:p>
          <a:p>
            <a:pPr>
              <a:buFont typeface="Wingdings" pitchFamily="2" charset="2"/>
              <a:buChar char="Ø"/>
            </a:pPr>
            <a:endParaRPr lang="tr-TR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Okul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yayınlarında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mesleki eğitimin önemi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vurgulanacak, </a:t>
            </a:r>
            <a:r>
              <a:rPr lang="tr-TR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 alanlarının </a:t>
            </a:r>
            <a:r>
              <a:rPr lang="tr-TR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tanıtılması sağlanacaktır.</a:t>
            </a:r>
            <a:endParaRPr lang="tr-TR"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25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Yapılan her faaliyetten sonra etkinlikler sorumlu kurum/kişi tarafından «Meslekî ve Teknik Eğitim Kurumları Tanıtım Etkinlikleri İzleme ve Değerlendirme Formu (Ek-1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)»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işlenecek. Ayrıca yapılan her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faaliyet tutanakla tarihli ve fotoğraflı olarak belgelendirilecek.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Yılsonunda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 okul /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kurum faaliyetlerine ilişkin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Ek-1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formlarını </a:t>
            </a:r>
            <a:r>
              <a:rPr lang="tr-TR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 geç 25 Mayıs 2016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tarihine kadar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 mtyelmadag@gmail.com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adresine göndererek ilçe milli eğitim müdürlüğü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komisyonuna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ulaştırılmasını sağlayacaktır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24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4676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İLETİŞİM</a:t>
            </a:r>
            <a:endParaRPr lang="tr-TR" sz="4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91032"/>
              </p:ext>
            </p:extLst>
          </p:nvPr>
        </p:nvGraphicFramePr>
        <p:xfrm>
          <a:off x="457200" y="2024016"/>
          <a:ext cx="7965714" cy="3059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/>
                <a:gridCol w="4077281"/>
              </a:tblGrid>
              <a:tr h="11340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>
                          <a:latin typeface="Calibri" panose="020F0502020204030204" pitchFamily="34" charset="0"/>
                        </a:rPr>
                        <a:t>mtyelmadag@gmail.com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52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r-TR" sz="2400" b="1" dirty="0" smtClean="0">
                          <a:latin typeface="Calibri" panose="020F0502020204030204" pitchFamily="34" charset="0"/>
                        </a:rPr>
                        <a:t>İshak KANBUR</a:t>
                      </a:r>
                      <a:endParaRPr lang="tr-TR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anose="020F0502020204030204" pitchFamily="34" charset="0"/>
                        </a:rPr>
                        <a:t>Tuğba</a:t>
                      </a:r>
                      <a:r>
                        <a:rPr lang="tr-TR" sz="2400" b="1" baseline="0" dirty="0" smtClean="0">
                          <a:latin typeface="Calibri" panose="020F0502020204030204" pitchFamily="34" charset="0"/>
                        </a:rPr>
                        <a:t> ÖZDEMİR</a:t>
                      </a:r>
                      <a:endParaRPr lang="tr-TR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5286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anose="020F0502020204030204" pitchFamily="34" charset="0"/>
                        </a:rPr>
                        <a:t>0532 463 29 25</a:t>
                      </a:r>
                      <a:endParaRPr lang="tr-TR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alibri" panose="020F0502020204030204" pitchFamily="34" charset="0"/>
                        </a:rPr>
                        <a:t>0506 679 20 09</a:t>
                      </a:r>
                      <a:endParaRPr lang="tr-TR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25286">
                <a:tc gridSpan="2">
                  <a:txBody>
                    <a:bodyPr/>
                    <a:lstStyle/>
                    <a:p>
                      <a:pPr algn="ctr"/>
                      <a:endParaRPr lang="tr-TR" sz="2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68747">
                <a:tc gridSpan="2">
                  <a:txBody>
                    <a:bodyPr/>
                    <a:lstStyle/>
                    <a:p>
                      <a:pPr algn="ctr"/>
                      <a:endParaRPr lang="tr-TR" sz="24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4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>
                <a:latin typeface="Calibri" pitchFamily="34" charset="0"/>
              </a:rPr>
              <a:t>KATKILARINIZ İÇİN TEŞEKKÜR EDERİZ…</a:t>
            </a:r>
            <a:endParaRPr lang="tr-TR" sz="4400" b="1" dirty="0">
              <a:latin typeface="Calibri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912768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MESLEK SEÇİMİNİN ÖNEMİ VE </a:t>
            </a:r>
            <a:br>
              <a:rPr lang="tr-TR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TANITIM-YÖNELTMENİN KATKISI</a:t>
            </a:r>
            <a:endParaRPr lang="tr-TR" sz="3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74676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Bireyin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seçtiği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uygun meslek  geleceğini, tarzını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sosyal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yaşantısını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belirleyici bir rol oynamaktadır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irey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kendini ne kadar iyi tanırsa tanısın, meslekler hakkında doğru ve yeterli bilgiye sahip değilse uygun bir meslekî seçim yapamaz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8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Öğrencilerin; meslekî tanıtım ve yöneltme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çalışmaları, doğru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kararı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vererek mesleklerini seçmeleri,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başarılı ve mutlu bir yaşam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sürmeleri açısından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çok büyük önem taşımaktadır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endParaRPr lang="tr-TR" sz="18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tr-TR" sz="3200" dirty="0">
                <a:solidFill>
                  <a:srgbClr val="C00000"/>
                </a:solidFill>
                <a:latin typeface="+mj-lt"/>
              </a:rPr>
              <a:t> Sevdikleri işi yapan insanlar, hayatları boyunca bir gün bile çalışmış sayılmazlar. </a:t>
            </a:r>
            <a:r>
              <a:rPr lang="tr-TR" sz="3200" dirty="0" smtClean="0">
                <a:solidFill>
                  <a:srgbClr val="C00000"/>
                </a:solidFill>
                <a:latin typeface="+mj-lt"/>
              </a:rPr>
              <a:t>					(</a:t>
            </a:r>
            <a:r>
              <a:rPr lang="tr-TR" sz="3200" dirty="0">
                <a:solidFill>
                  <a:srgbClr val="C00000"/>
                </a:solidFill>
                <a:latin typeface="+mj-lt"/>
              </a:rPr>
              <a:t>Konfüçyüs)</a:t>
            </a:r>
            <a:endParaRPr lang="tr-TR" sz="3200" i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tr-TR" sz="1400" dirty="0"/>
          </a:p>
          <a:p>
            <a:endParaRPr lang="tr-TR" sz="14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0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704856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MESLEKİ VE TEKNİK EĞİTİMİN İL VE İLÇE BAZINDA  </a:t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DEĞERLENDİRİLMESİ 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7467600" cy="53012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Ankara’da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orta öğretim çağ nüfusu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306.036 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dır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69.545 öğrenci 8. sınıftan mezun olmuş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sınıf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olarak bunların, tamamının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kesin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kayıtları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yapılmıştır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Toplamda 157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lisesi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mevcuttur.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 liselerde toplam 52 alan,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205 dal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bulunmaktadır. Alanlardan 43 tanesi aktiftir. 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okullarımızda en çok öğrencisi olan alan, «Bilişim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Teknolojileri» Alanı'dır.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az öğrencisi olan alan ise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«Cam ve Seramik» Alanı'dır. </a:t>
            </a:r>
          </a:p>
          <a:p>
            <a:pPr marL="0" indent="0">
              <a:buNone/>
            </a:pPr>
            <a:endParaRPr lang="tr-TR" dirty="0" smtClean="0">
              <a:latin typeface="Calibri"/>
            </a:endParaRPr>
          </a:p>
          <a:p>
            <a:pPr marL="0" indent="0">
              <a:buNone/>
            </a:pPr>
            <a:endParaRPr lang="tr-TR" dirty="0">
              <a:latin typeface="Calibri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179512" y="864407"/>
            <a:ext cx="8856983" cy="404353"/>
          </a:xfrm>
          <a:prstGeom prst="rect">
            <a:avLst/>
          </a:prstGeom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tr-TR" altLang="tr-TR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Resim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0" y="3680"/>
            <a:ext cx="8918776" cy="761024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51520" y="-99392"/>
            <a:ext cx="889248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2011-2015  </a:t>
            </a:r>
            <a:r>
              <a:rPr lang="tr-TR" altLang="tr-T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Yıllarına Ait Orta Öğretim </a:t>
            </a:r>
            <a:r>
              <a:rPr lang="tr-TR" alt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Öğrenci Değişim </a:t>
            </a:r>
            <a:r>
              <a:rPr lang="tr-TR" altLang="tr-T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Grafiği ( Resmî)</a:t>
            </a:r>
            <a:endParaRPr lang="tr-TR" alt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19675"/>
              </p:ext>
            </p:extLst>
          </p:nvPr>
        </p:nvGraphicFramePr>
        <p:xfrm>
          <a:off x="285129" y="825734"/>
          <a:ext cx="8661429" cy="569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761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6152" y="935012"/>
            <a:ext cx="7467600" cy="10538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İLÇE EYLEM PLANI       OKUL EYLEM PLANININ HAZIRLANMASI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Müsteşarlık makamının 2007/30 sayılı genelgesi doğrultusunda ilimizde meslekî ve teknik eğitimden sorumlu milli eğitim şube müdürü başkanlığında «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 Mesleki ve Teknik Eğitimi Tanıtma ve Yönlendirme Komisyonu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kuruldu. </a:t>
            </a:r>
          </a:p>
          <a:p>
            <a:pPr>
              <a:buFont typeface="Wingdings" pitchFamily="2" charset="2"/>
              <a:buChar char="Ø"/>
            </a:pPr>
            <a:endParaRPr lang="tr-T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İlçemizde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ilçe şube müdürümüz başkanlığında «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Meslekî ve Teknik Eğitim Tanıtma ve Yöneltme Komisyonu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kuruldu. </a:t>
            </a:r>
            <a:endParaRPr lang="tr-T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Kurulan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ilçe komisyonumuz, il komisyonumuz tarafından hazırlanan Ankara Milli Eğitim Müdürlüğü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2015-2016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Tanıtım ve Yönlendirme Çerçeve Eylem Planından yola çıkarak,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İlçe Eylem Planını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hazırladı </a:t>
            </a:r>
          </a:p>
          <a:p>
            <a:pPr>
              <a:buFont typeface="Wingdings" pitchFamily="2" charset="2"/>
              <a:buChar char="Ø"/>
            </a:pPr>
            <a:endParaRPr lang="tr-T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 okulun da 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kendi şartlarına uygun olarak 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kul </a:t>
            </a:r>
            <a:r>
              <a:rPr lang="tr-TR" sz="18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tr-TR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ylem  </a:t>
            </a:r>
            <a:r>
              <a:rPr lang="tr-TR" sz="1800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sz="18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lanlarını  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hazırlamaları istenmektedir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4499992" y="1184085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89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601272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ANKARA MESBİL(Mesleki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ilgi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istemi), </a:t>
            </a:r>
            <a:b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e-Rehberlik, MYK(Mesleki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eterlilik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urumu)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Mesbil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öğrencilere, ailelere ve öğretmenlere yönelik rehberlik hizmetleri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yayınlanmaktadır.</a:t>
            </a:r>
          </a:p>
          <a:p>
            <a:pPr marL="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Mesleki Eğitim Kurumlarına ait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program, alanlar-dallar hakkında ve mesleklerin tanıtımıyla ilgili bilgiler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vermektedir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İlçemizdeki tüm okullarımız kendi web sayfalarında ankaramesbil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  <a:hlinkClick r:id="rId2"/>
              </a:rPr>
              <a:t>http</a:t>
            </a:r>
            <a:r>
              <a:rPr lang="tr-TR" sz="2000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  <a:hlinkClick r:id="rId2"/>
              </a:rPr>
              <a:t>://</a:t>
            </a:r>
            <a:r>
              <a:rPr lang="tr-TR" sz="2000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  <a:hlinkClick r:id="rId2"/>
              </a:rPr>
              <a:t>metefankara.meb.gov.tr/Mesbil.html</a:t>
            </a:r>
            <a:endParaRPr lang="tr-TR" sz="2000" kern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None/>
              <a:defRPr/>
            </a:pPr>
            <a:r>
              <a:rPr lang="tr-TR" sz="2000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ile bağlantısını sağlayacaktır.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1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pPr marL="0" indent="0">
              <a:buNone/>
            </a:pPr>
            <a:endParaRPr lang="tr-TR" dirty="0">
              <a:latin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4757" cy="6858000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1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640960" cy="9361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VELİLERE </a:t>
            </a:r>
            <a:b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TANITMA VE YÖNLENDİRME ETKİNLİKLERİ</a:t>
            </a:r>
            <a:endParaRPr lang="tr-TR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473388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5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e-Kılavuz</a:t>
            </a:r>
            <a:r>
              <a:rPr lang="tr-TR" sz="5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doğrultusunda, </a:t>
            </a:r>
            <a:r>
              <a:rPr lang="tr-TR" sz="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velilere yönelik meslek/alan seçimi, mesleki ve teknik eğitim sistemi, meslek eğitiminin önemi, öğretimi yapılan alanlar ve dallar, ortaöğretim kurumları arasında geçiş hakları </a:t>
            </a:r>
            <a:r>
              <a:rPr lang="tr-TR" sz="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gibi konularda bilgilendirme seminerleri düzenlenecektir.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7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7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tr-TR" sz="7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Calibri"/>
            </a:endParaRP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 descr="K:\_Tugba\Tuğba mes.tanıtım\2014-2015 web sitesi\ATT-1\IMG-20150608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49" y="3284984"/>
            <a:ext cx="63520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7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1604</TotalTime>
  <Words>1375</Words>
  <Application>Microsoft Office PowerPoint</Application>
  <PresentationFormat>Ekran Gösterisi (4:3)</PresentationFormat>
  <Paragraphs>215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Akış</vt:lpstr>
      <vt:lpstr>                  ELMADAĞ İLÇE MİLLİ EĞİTİM MÜDÜRLÜĞÜ  2015-2016 EĞİTİM –ÖĞRETİM YILI MESLEKİ VE TEKNİK EĞİTİMİ TANITIM VE YÖNELTME KOMİSYONU BİLGİLENDİRME TOPLANTISI   </vt:lpstr>
      <vt:lpstr>                         TOPLANTININ AMACI</vt:lpstr>
      <vt:lpstr>MESLEK SEÇİMİNİN ÖNEMİ VE  TANITIM-YÖNELTMENİN KATKISI</vt:lpstr>
      <vt:lpstr>MESLEKİ VE TEKNİK EĞİTİMİN İL VE İLÇE BAZINDA                                  DEĞERLENDİRİLMESİ </vt:lpstr>
      <vt:lpstr>PowerPoint Sunusu</vt:lpstr>
      <vt:lpstr>   İLÇE EYLEM PLANI       OKUL EYLEM PLANININ HAZIRLANMASI</vt:lpstr>
      <vt:lpstr>ANKARA MESBİL(Mesleki Bilgi Sistemi),  e-Rehberlik, MYK(Mesleki Yeterlilik Kurumu)</vt:lpstr>
      <vt:lpstr>PowerPoint Sunusu</vt:lpstr>
      <vt:lpstr>VELİLERE    TANITMA VE YÖNLENDİRME ETKİNLİKLERİ</vt:lpstr>
      <vt:lpstr>VELİLERE  TANITMA VE YÖNLERDİRME ETKİNLİKLERİ</vt:lpstr>
      <vt:lpstr>VELİLERE  TANITMA VE YÖNLERDİRME ETKİNLİKLERİ</vt:lpstr>
      <vt:lpstr>ANKETLER</vt:lpstr>
      <vt:lpstr>ANKETLER          YÖNSİS(Yönlendirme takip sistemi)</vt:lpstr>
      <vt:lpstr>                         ÖĞRENCİLERE   TANITMA VE YÖNLERDİRME ETKİNLİKLERİ</vt:lpstr>
      <vt:lpstr>                         ÖĞRENCİLERE   TANITMA VE YÖNLERDİRME ETKİNLİKLERİ</vt:lpstr>
      <vt:lpstr> ÖĞRENCİLERE   TANITMA VE YÖNLERDİRME ETKİNLİKLERİ</vt:lpstr>
      <vt:lpstr>KURUM ZİYARETLERİ</vt:lpstr>
      <vt:lpstr>KURUM ZİYARETLERİ</vt:lpstr>
      <vt:lpstr>2015 - 2016 ÖĞRETİM YILI MESLEKİ TANITIM ve  YÖNELTME  FAALİYETLERİ TAKVİMİ</vt:lpstr>
      <vt:lpstr>FUAR,PROJE VE SERGİLER</vt:lpstr>
      <vt:lpstr>      SEMİNER,PANEL,KONFERANS vb. ETKİNLİKLER</vt:lpstr>
      <vt:lpstr>             TANITIM FAALİYETLERİ</vt:lpstr>
      <vt:lpstr>PowerPoint Sunusu</vt:lpstr>
      <vt:lpstr>İLETİŞİM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– 2015 EĞİTİM ÖĞRETİM YILI TANITIM YÖNELTME KOMİSYONU TOPLANTI GÜNDEM MADDELERİ</dc:title>
  <dc:creator>Süleyman Yardım</dc:creator>
  <cp:lastModifiedBy>Okan</cp:lastModifiedBy>
  <cp:revision>194</cp:revision>
  <cp:lastPrinted>2016-03-21T13:03:28Z</cp:lastPrinted>
  <dcterms:created xsi:type="dcterms:W3CDTF">2015-03-30T09:44:36Z</dcterms:created>
  <dcterms:modified xsi:type="dcterms:W3CDTF">2016-03-22T12:25:43Z</dcterms:modified>
</cp:coreProperties>
</file>